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7" r:id="rId4"/>
    <p:sldId id="28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2" r:id="rId27"/>
    <p:sldId id="281" r:id="rId28"/>
    <p:sldId id="278" r:id="rId29"/>
    <p:sldId id="279" r:id="rId30"/>
    <p:sldId id="283" r:id="rId31"/>
    <p:sldId id="284" r:id="rId32"/>
    <p:sldId id="285" r:id="rId33"/>
    <p:sldId id="289" r:id="rId34"/>
    <p:sldId id="286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1" autoAdjust="0"/>
    <p:restoredTop sz="86480" autoAdjust="0"/>
  </p:normalViewPr>
  <p:slideViewPr>
    <p:cSldViewPr snapToGrid="0">
      <p:cViewPr>
        <p:scale>
          <a:sx n="70" d="100"/>
          <a:sy n="70" d="100"/>
        </p:scale>
        <p:origin x="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291D4-9B73-49CE-A6E3-4D03792AC306}" type="datetimeFigureOut">
              <a:rPr lang="en-US" smtClean="0"/>
              <a:t>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AFDEF-E967-4A0E-9C67-CA57B2B57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5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 extends image classification by identifying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the class and location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objects in an image. It outputs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around detected objects and assigns labels to them.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Concepts in Object Detection: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Proposals: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Identifying regions in an image that may contain objects.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Extraction: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CNNs to extract spatial features.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 Regression: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Predicting object location.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AFDEF-E967-4A0E-9C67-CA57B2B574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0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AFDEF-E967-4A0E-9C67-CA57B2B574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50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QUmlXBb0MY" TargetMode="External"/><Relationship Id="rId2" Type="http://schemas.openxmlformats.org/officeDocument/2006/relationships/hyperlink" Target="https://www.youtube.com/watch?v=7HPwo4wnJe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Image Classification and Object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1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128712"/>
            <a:ext cx="10791825" cy="4600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1286" y="154577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you only see a part of the cat, but is quite difficult for an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2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890587"/>
            <a:ext cx="104013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5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6" y="982132"/>
            <a:ext cx="9877425" cy="4962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5086" y="1186543"/>
            <a:ext cx="461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Cats come in different shapes and colors. The algorithm needs to handle these variations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0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09" y="876300"/>
            <a:ext cx="11134725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7600" y="1230086"/>
            <a:ext cx="4217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 Extraction:</a:t>
            </a:r>
            <a:r>
              <a:rPr lang="en-US" dirty="0"/>
              <a:t> Identifying patterns such as edges, shapes, and textures.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0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900112"/>
            <a:ext cx="109061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947737"/>
            <a:ext cx="104203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661987"/>
            <a:ext cx="100774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97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95337"/>
            <a:ext cx="110490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7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785812"/>
            <a:ext cx="10696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17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762000"/>
            <a:ext cx="108299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7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week, you will be able </a:t>
            </a:r>
            <a:r>
              <a:rPr lang="en-US" dirty="0" smtClean="0"/>
              <a:t>to: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</a:t>
            </a:r>
            <a:r>
              <a:rPr lang="en-US" dirty="0" smtClean="0"/>
              <a:t>escribe </a:t>
            </a:r>
            <a:r>
              <a:rPr lang="en-US" dirty="0"/>
              <a:t>image classification principles,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Compare </a:t>
            </a:r>
            <a:r>
              <a:rPr lang="en-US" dirty="0"/>
              <a:t>object detection models,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Implement </a:t>
            </a:r>
            <a:r>
              <a:rPr lang="en-US" dirty="0"/>
              <a:t>an object detection model on a dataset.</a:t>
            </a:r>
          </a:p>
        </p:txBody>
      </p:sp>
    </p:spTree>
    <p:extLst>
      <p:ext uri="{BB962C8B-B14F-4D97-AF65-F5344CB8AC3E}">
        <p14:creationId xmlns:p14="http://schemas.microsoft.com/office/powerpoint/2010/main" val="141352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14387"/>
            <a:ext cx="104775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2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42950"/>
            <a:ext cx="10706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53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52487"/>
            <a:ext cx="102108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56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747712"/>
            <a:ext cx="106870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16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057275"/>
            <a:ext cx="108966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19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8317" y="2440817"/>
            <a:ext cx="9601196" cy="1303867"/>
          </a:xfrm>
        </p:spPr>
        <p:txBody>
          <a:bodyPr/>
          <a:lstStyle/>
          <a:p>
            <a:r>
              <a:rPr lang="en-US" dirty="0" smtClean="0"/>
              <a:t>Linear Classifier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41714" y="4114800"/>
            <a:ext cx="803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building blocks of neural networks and 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25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47712"/>
            <a:ext cx="107061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33412"/>
            <a:ext cx="111252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5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1" y="606198"/>
            <a:ext cx="11153775" cy="551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71114" y="3847068"/>
            <a:ext cx="273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categories in CIFAR10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4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2" y="982132"/>
            <a:ext cx="10306978" cy="50594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5485" y="5791200"/>
            <a:ext cx="518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pixels by 3 classes (can’t fit all the 10 classes here)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0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882423"/>
            <a:ext cx="10058400" cy="465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882422"/>
            <a:ext cx="100584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9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676275"/>
            <a:ext cx="113442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0458" y="3148389"/>
            <a:ext cx="9601196" cy="1303867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Convolutional Neural Networks (CNNs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Using </a:t>
            </a:r>
            <a:r>
              <a:rPr lang="en-US" b="1" dirty="0"/>
              <a:t>convolutional layers</a:t>
            </a:r>
            <a:r>
              <a:rPr lang="en-US" dirty="0"/>
              <a:t> to detect hierarchical features.</a:t>
            </a:r>
          </a:p>
        </p:txBody>
      </p:sp>
    </p:spTree>
    <p:extLst>
      <p:ext uri="{BB962C8B-B14F-4D97-AF65-F5344CB8AC3E}">
        <p14:creationId xmlns:p14="http://schemas.microsoft.com/office/powerpoint/2010/main" val="34059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Steps in Image Classification using CNNs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Preprocessing:</a:t>
            </a:r>
            <a:r>
              <a:rPr lang="en-US" dirty="0"/>
              <a:t> Resize images, normalize pixel values, and augment data.</a:t>
            </a:r>
          </a:p>
          <a:p>
            <a:pPr lvl="0"/>
            <a:r>
              <a:rPr lang="en-US" b="1" dirty="0"/>
              <a:t>Feature Learning:</a:t>
            </a:r>
            <a:r>
              <a:rPr lang="en-US" dirty="0"/>
              <a:t> Convolutional layers extract spatial features.</a:t>
            </a:r>
          </a:p>
          <a:p>
            <a:pPr lvl="0"/>
            <a:r>
              <a:rPr lang="en-US" b="1" dirty="0"/>
              <a:t>Classification:</a:t>
            </a:r>
            <a:r>
              <a:rPr lang="en-US" dirty="0"/>
              <a:t> Fully connected layers assign class probabilities.</a:t>
            </a:r>
          </a:p>
          <a:p>
            <a:pPr lvl="0"/>
            <a:r>
              <a:rPr lang="en-US" b="1" dirty="0"/>
              <a:t>Evaluation:</a:t>
            </a:r>
            <a:r>
              <a:rPr lang="en-US" dirty="0"/>
              <a:t> Accuracy, precision, recall, and F1-score measure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1677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513669"/>
            <a:ext cx="11130643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Popular Image Classification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886211"/>
              </p:ext>
            </p:extLst>
          </p:nvPr>
        </p:nvGraphicFramePr>
        <p:xfrm>
          <a:off x="979713" y="2525485"/>
          <a:ext cx="10145487" cy="35596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81829">
                  <a:extLst>
                    <a:ext uri="{9D8B030D-6E8A-4147-A177-3AD203B41FA5}">
                      <a16:colId xmlns:a16="http://schemas.microsoft.com/office/drawing/2014/main" val="1534773097"/>
                    </a:ext>
                  </a:extLst>
                </a:gridCol>
                <a:gridCol w="3381829">
                  <a:extLst>
                    <a:ext uri="{9D8B030D-6E8A-4147-A177-3AD203B41FA5}">
                      <a16:colId xmlns:a16="http://schemas.microsoft.com/office/drawing/2014/main" val="602418277"/>
                    </a:ext>
                  </a:extLst>
                </a:gridCol>
                <a:gridCol w="3381829">
                  <a:extLst>
                    <a:ext uri="{9D8B030D-6E8A-4147-A177-3AD203B41FA5}">
                      <a16:colId xmlns:a16="http://schemas.microsoft.com/office/drawing/2014/main" val="2889327328"/>
                    </a:ext>
                  </a:extLst>
                </a:gridCol>
              </a:tblGrid>
              <a:tr h="7119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Key Features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Best For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74352304"/>
                  </a:ext>
                </a:extLst>
              </a:tr>
              <a:tr h="7119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AlexNet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First deep CNN, 8 layers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General image classification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29522453"/>
                  </a:ext>
                </a:extLst>
              </a:tr>
              <a:tr h="7119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VGGNet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16-19 layers, uniform filters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High accuracy but slow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54184302"/>
                  </a:ext>
                </a:extLst>
              </a:tr>
              <a:tr h="7119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ResNet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Uses residual connections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Very deep networks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35895674"/>
                  </a:ext>
                </a:extLst>
              </a:tr>
              <a:tr h="7119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EfficientNet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Balances accuracy and efficiency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Lightweight applications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3212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5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www.youtube.com/watch?v=7HPwo4wnJeA</a:t>
            </a:r>
            <a:endParaRPr lang="en-US" dirty="0" smtClean="0"/>
          </a:p>
          <a:p>
            <a:r>
              <a:rPr lang="en-US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www.youtube.com/watch?v=5QUmlXBb0MY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927702"/>
            <a:ext cx="10668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7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009650"/>
            <a:ext cx="9772650" cy="483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3780" y="4528457"/>
            <a:ext cx="6391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classification is the task of assigning a label to an image based on its content.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involves training a model to recognize patterns and features from images and categorize them into predefined classes.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904875"/>
            <a:ext cx="98202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62025"/>
            <a:ext cx="106870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138237"/>
            <a:ext cx="111728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9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6" y="938212"/>
            <a:ext cx="11149693" cy="4981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80514" y="1306286"/>
            <a:ext cx="3907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algorithms need to be robust to these various forms of deformations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90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304</TotalTime>
  <Words>348</Words>
  <Application>Microsoft Office PowerPoint</Application>
  <PresentationFormat>Widescreen</PresentationFormat>
  <Paragraphs>48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Garamond</vt:lpstr>
      <vt:lpstr>Times New Roman</vt:lpstr>
      <vt:lpstr>Organic</vt:lpstr>
      <vt:lpstr>Image Classification and Object Detection</vt:lpstr>
      <vt:lpstr>Learning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Networks (CNNs) Using convolutional layers to detect hierarchical features.</vt:lpstr>
      <vt:lpstr>Steps in Image Classification using CNNs</vt:lpstr>
      <vt:lpstr>PowerPoint Presentation</vt:lpstr>
      <vt:lpstr>Popular Image Classification Models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and Object Detection</dc:title>
  <dc:creator>Edward Ombui</dc:creator>
  <cp:lastModifiedBy>Edward Ombui</cp:lastModifiedBy>
  <cp:revision>37</cp:revision>
  <dcterms:created xsi:type="dcterms:W3CDTF">2025-02-08T07:27:39Z</dcterms:created>
  <dcterms:modified xsi:type="dcterms:W3CDTF">2025-02-08T12:32:37Z</dcterms:modified>
</cp:coreProperties>
</file>